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73" r:id="rId7"/>
    <p:sldId id="274" r:id="rId8"/>
    <p:sldId id="276" r:id="rId9"/>
    <p:sldId id="272" r:id="rId10"/>
    <p:sldId id="278" r:id="rId11"/>
    <p:sldId id="27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BC002-8CA7-485A-BC35-3A6B7229D56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8528E4-A9B5-4369-894D-D91A910D78A3}">
      <dgm:prSet/>
      <dgm:spPr/>
      <dgm:t>
        <a:bodyPr/>
        <a:lstStyle/>
        <a:p>
          <a:r>
            <a:rPr lang="en-US"/>
            <a:t>Understand how nutrition and the oral cavity tie together</a:t>
          </a:r>
        </a:p>
      </dgm:t>
    </dgm:pt>
    <dgm:pt modelId="{E365B7DA-8975-46CC-B611-75E3FFED06FE}" type="parTrans" cxnId="{54B70161-43C0-475E-9782-0C67F5D541AB}">
      <dgm:prSet/>
      <dgm:spPr/>
      <dgm:t>
        <a:bodyPr/>
        <a:lstStyle/>
        <a:p>
          <a:endParaRPr lang="en-US"/>
        </a:p>
      </dgm:t>
    </dgm:pt>
    <dgm:pt modelId="{AC61CE10-3AB9-4EEA-91B5-6E1E9B5B07D6}" type="sibTrans" cxnId="{54B70161-43C0-475E-9782-0C67F5D541A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A4528BB-5361-458D-BFA7-5969C766A19D}">
      <dgm:prSet/>
      <dgm:spPr/>
      <dgm:t>
        <a:bodyPr/>
        <a:lstStyle/>
        <a:p>
          <a:r>
            <a:rPr lang="en-US"/>
            <a:t>Increase knowledge on cariogenic vs noncariogenic foods </a:t>
          </a:r>
        </a:p>
      </dgm:t>
    </dgm:pt>
    <dgm:pt modelId="{79079D2D-EADF-45C3-B858-C520E55A7D59}" type="parTrans" cxnId="{749A3841-DD86-4E66-9465-FB8FC51C6BA3}">
      <dgm:prSet/>
      <dgm:spPr/>
      <dgm:t>
        <a:bodyPr/>
        <a:lstStyle/>
        <a:p>
          <a:endParaRPr lang="en-US"/>
        </a:p>
      </dgm:t>
    </dgm:pt>
    <dgm:pt modelId="{23C3823E-4730-40C7-B100-5658179A5ECB}" type="sibTrans" cxnId="{749A3841-DD86-4E66-9465-FB8FC51C6BA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24B525B-0123-4562-B9C8-5E508134545F}">
      <dgm:prSet/>
      <dgm:spPr/>
      <dgm:t>
        <a:bodyPr/>
        <a:lstStyle/>
        <a:p>
          <a:r>
            <a:rPr lang="en-US"/>
            <a:t>Be able to categorize snacks under healthy vs non healthy</a:t>
          </a:r>
        </a:p>
      </dgm:t>
    </dgm:pt>
    <dgm:pt modelId="{12B52D26-9767-485B-8DC6-CCA11DF80EEA}" type="parTrans" cxnId="{0A8119B4-215C-4412-AF89-7B213D162770}">
      <dgm:prSet/>
      <dgm:spPr/>
      <dgm:t>
        <a:bodyPr/>
        <a:lstStyle/>
        <a:p>
          <a:endParaRPr lang="en-US"/>
        </a:p>
      </dgm:t>
    </dgm:pt>
    <dgm:pt modelId="{5C0C3EAA-0EAA-431F-B3BD-8FD80AB7B149}" type="sibTrans" cxnId="{0A8119B4-215C-4412-AF89-7B213D16277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E7B5E32-84DE-4AE6-81A0-7508A588C8AD}">
      <dgm:prSet/>
      <dgm:spPr/>
      <dgm:t>
        <a:bodyPr/>
        <a:lstStyle/>
        <a:p>
          <a:r>
            <a:rPr lang="en-US"/>
            <a:t>List one reason why healthy foods are good for your teeth</a:t>
          </a:r>
        </a:p>
      </dgm:t>
    </dgm:pt>
    <dgm:pt modelId="{803B0D66-D7F7-4805-9E26-5879041D6248}" type="parTrans" cxnId="{E971937A-0795-4001-BB29-FE2A88E3BBB2}">
      <dgm:prSet/>
      <dgm:spPr/>
      <dgm:t>
        <a:bodyPr/>
        <a:lstStyle/>
        <a:p>
          <a:endParaRPr lang="en-US"/>
        </a:p>
      </dgm:t>
    </dgm:pt>
    <dgm:pt modelId="{2B67A2A0-B0B6-4F1E-9651-B431848D4B49}" type="sibTrans" cxnId="{E971937A-0795-4001-BB29-FE2A88E3BBB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12A68972-A267-5D44-9C46-66A59C01D5D4}" type="pres">
      <dgm:prSet presAssocID="{ABDBC002-8CA7-485A-BC35-3A6B7229D56E}" presName="Name0" presStyleCnt="0">
        <dgm:presLayoutVars>
          <dgm:animLvl val="lvl"/>
          <dgm:resizeHandles val="exact"/>
        </dgm:presLayoutVars>
      </dgm:prSet>
      <dgm:spPr/>
    </dgm:pt>
    <dgm:pt modelId="{34897DB3-92DE-084A-B1CE-728B946E99F7}" type="pres">
      <dgm:prSet presAssocID="{528528E4-A9B5-4369-894D-D91A910D78A3}" presName="compositeNode" presStyleCnt="0">
        <dgm:presLayoutVars>
          <dgm:bulletEnabled val="1"/>
        </dgm:presLayoutVars>
      </dgm:prSet>
      <dgm:spPr/>
    </dgm:pt>
    <dgm:pt modelId="{A5C1E875-47B2-104B-9B7F-9A1C5B378B8A}" type="pres">
      <dgm:prSet presAssocID="{528528E4-A9B5-4369-894D-D91A910D78A3}" presName="bgRect" presStyleLbl="bgAccFollowNode1" presStyleIdx="0" presStyleCnt="4"/>
      <dgm:spPr/>
    </dgm:pt>
    <dgm:pt modelId="{B5479C69-BC60-0845-9FD6-7D398FE50BD3}" type="pres">
      <dgm:prSet presAssocID="{AC61CE10-3AB9-4EEA-91B5-6E1E9B5B07D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9969FEC2-67C5-4542-9473-6F00587BB179}" type="pres">
      <dgm:prSet presAssocID="{528528E4-A9B5-4369-894D-D91A910D78A3}" presName="bottomLine" presStyleLbl="alignNode1" presStyleIdx="1" presStyleCnt="8">
        <dgm:presLayoutVars/>
      </dgm:prSet>
      <dgm:spPr/>
    </dgm:pt>
    <dgm:pt modelId="{983B7E85-0F97-7645-A87E-9156D8B8B113}" type="pres">
      <dgm:prSet presAssocID="{528528E4-A9B5-4369-894D-D91A910D78A3}" presName="nodeText" presStyleLbl="bgAccFollowNode1" presStyleIdx="0" presStyleCnt="4">
        <dgm:presLayoutVars>
          <dgm:bulletEnabled val="1"/>
        </dgm:presLayoutVars>
      </dgm:prSet>
      <dgm:spPr/>
    </dgm:pt>
    <dgm:pt modelId="{C4657994-ABB7-124F-9613-58C9E0E687AB}" type="pres">
      <dgm:prSet presAssocID="{AC61CE10-3AB9-4EEA-91B5-6E1E9B5B07D6}" presName="sibTrans" presStyleCnt="0"/>
      <dgm:spPr/>
    </dgm:pt>
    <dgm:pt modelId="{4B64878A-7114-B94B-AEB2-C01E4A08653B}" type="pres">
      <dgm:prSet presAssocID="{8A4528BB-5361-458D-BFA7-5969C766A19D}" presName="compositeNode" presStyleCnt="0">
        <dgm:presLayoutVars>
          <dgm:bulletEnabled val="1"/>
        </dgm:presLayoutVars>
      </dgm:prSet>
      <dgm:spPr/>
    </dgm:pt>
    <dgm:pt modelId="{E2A8D2A6-0E16-FB4E-A071-C54978B2839C}" type="pres">
      <dgm:prSet presAssocID="{8A4528BB-5361-458D-BFA7-5969C766A19D}" presName="bgRect" presStyleLbl="bgAccFollowNode1" presStyleIdx="1" presStyleCnt="4"/>
      <dgm:spPr/>
    </dgm:pt>
    <dgm:pt modelId="{1F64A653-6DB9-124B-B639-C5574E7EA16B}" type="pres">
      <dgm:prSet presAssocID="{23C3823E-4730-40C7-B100-5658179A5ECB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B62E4630-307E-6D46-BDE1-B7877DEEF04E}" type="pres">
      <dgm:prSet presAssocID="{8A4528BB-5361-458D-BFA7-5969C766A19D}" presName="bottomLine" presStyleLbl="alignNode1" presStyleIdx="3" presStyleCnt="8">
        <dgm:presLayoutVars/>
      </dgm:prSet>
      <dgm:spPr/>
    </dgm:pt>
    <dgm:pt modelId="{F7132057-BEDB-5C40-A9E7-F426EB4E4792}" type="pres">
      <dgm:prSet presAssocID="{8A4528BB-5361-458D-BFA7-5969C766A19D}" presName="nodeText" presStyleLbl="bgAccFollowNode1" presStyleIdx="1" presStyleCnt="4">
        <dgm:presLayoutVars>
          <dgm:bulletEnabled val="1"/>
        </dgm:presLayoutVars>
      </dgm:prSet>
      <dgm:spPr/>
    </dgm:pt>
    <dgm:pt modelId="{90AD2435-7F1F-2E49-840D-6AB061635454}" type="pres">
      <dgm:prSet presAssocID="{23C3823E-4730-40C7-B100-5658179A5ECB}" presName="sibTrans" presStyleCnt="0"/>
      <dgm:spPr/>
    </dgm:pt>
    <dgm:pt modelId="{A24F6995-E7FC-064D-82B5-AD10A99023C1}" type="pres">
      <dgm:prSet presAssocID="{B24B525B-0123-4562-B9C8-5E508134545F}" presName="compositeNode" presStyleCnt="0">
        <dgm:presLayoutVars>
          <dgm:bulletEnabled val="1"/>
        </dgm:presLayoutVars>
      </dgm:prSet>
      <dgm:spPr/>
    </dgm:pt>
    <dgm:pt modelId="{505ACFAA-AD33-094D-BB1C-0948DF96ADD5}" type="pres">
      <dgm:prSet presAssocID="{B24B525B-0123-4562-B9C8-5E508134545F}" presName="bgRect" presStyleLbl="bgAccFollowNode1" presStyleIdx="2" presStyleCnt="4"/>
      <dgm:spPr/>
    </dgm:pt>
    <dgm:pt modelId="{BDE1BF9F-48E2-E54B-A535-9032899FE5F9}" type="pres">
      <dgm:prSet presAssocID="{5C0C3EAA-0EAA-431F-B3BD-8FD80AB7B14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79BE5E9B-1F50-D54E-BD00-D7486C9E615C}" type="pres">
      <dgm:prSet presAssocID="{B24B525B-0123-4562-B9C8-5E508134545F}" presName="bottomLine" presStyleLbl="alignNode1" presStyleIdx="5" presStyleCnt="8">
        <dgm:presLayoutVars/>
      </dgm:prSet>
      <dgm:spPr/>
    </dgm:pt>
    <dgm:pt modelId="{EBBBC546-AC08-AB42-8E6B-ED97204FB150}" type="pres">
      <dgm:prSet presAssocID="{B24B525B-0123-4562-B9C8-5E508134545F}" presName="nodeText" presStyleLbl="bgAccFollowNode1" presStyleIdx="2" presStyleCnt="4">
        <dgm:presLayoutVars>
          <dgm:bulletEnabled val="1"/>
        </dgm:presLayoutVars>
      </dgm:prSet>
      <dgm:spPr/>
    </dgm:pt>
    <dgm:pt modelId="{8C8B2108-5C86-CA4F-9FD1-621CE7C89A73}" type="pres">
      <dgm:prSet presAssocID="{5C0C3EAA-0EAA-431F-B3BD-8FD80AB7B149}" presName="sibTrans" presStyleCnt="0"/>
      <dgm:spPr/>
    </dgm:pt>
    <dgm:pt modelId="{23630935-CA2B-2141-B16F-6B6C7D528B05}" type="pres">
      <dgm:prSet presAssocID="{3E7B5E32-84DE-4AE6-81A0-7508A588C8AD}" presName="compositeNode" presStyleCnt="0">
        <dgm:presLayoutVars>
          <dgm:bulletEnabled val="1"/>
        </dgm:presLayoutVars>
      </dgm:prSet>
      <dgm:spPr/>
    </dgm:pt>
    <dgm:pt modelId="{96657690-5BFE-3947-BDAA-FB657F04C848}" type="pres">
      <dgm:prSet presAssocID="{3E7B5E32-84DE-4AE6-81A0-7508A588C8AD}" presName="bgRect" presStyleLbl="bgAccFollowNode1" presStyleIdx="3" presStyleCnt="4"/>
      <dgm:spPr/>
    </dgm:pt>
    <dgm:pt modelId="{CB6701FC-D25B-D941-BC82-A546EC298134}" type="pres">
      <dgm:prSet presAssocID="{2B67A2A0-B0B6-4F1E-9651-B431848D4B49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489E52E7-4C1E-CB41-BCA3-AE7A9A41FD7C}" type="pres">
      <dgm:prSet presAssocID="{3E7B5E32-84DE-4AE6-81A0-7508A588C8AD}" presName="bottomLine" presStyleLbl="alignNode1" presStyleIdx="7" presStyleCnt="8">
        <dgm:presLayoutVars/>
      </dgm:prSet>
      <dgm:spPr/>
    </dgm:pt>
    <dgm:pt modelId="{E77F75A5-C4BB-8D4F-BD4B-C78176A22CFF}" type="pres">
      <dgm:prSet presAssocID="{3E7B5E32-84DE-4AE6-81A0-7508A588C8AD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6EBC9405-EA5C-B04D-8D1D-0D45ECD5F909}" type="presOf" srcId="{528528E4-A9B5-4369-894D-D91A910D78A3}" destId="{983B7E85-0F97-7645-A87E-9156D8B8B113}" srcOrd="1" destOrd="0" presId="urn:microsoft.com/office/officeart/2016/7/layout/BasicLinearProcessNumbered"/>
    <dgm:cxn modelId="{F50BF725-0681-8044-B594-11340A98CBE2}" type="presOf" srcId="{B24B525B-0123-4562-B9C8-5E508134545F}" destId="{505ACFAA-AD33-094D-BB1C-0948DF96ADD5}" srcOrd="0" destOrd="0" presId="urn:microsoft.com/office/officeart/2016/7/layout/BasicLinearProcessNumbered"/>
    <dgm:cxn modelId="{DE4C3740-1433-914F-ADC7-A3204451BD3B}" type="presOf" srcId="{23C3823E-4730-40C7-B100-5658179A5ECB}" destId="{1F64A653-6DB9-124B-B639-C5574E7EA16B}" srcOrd="0" destOrd="0" presId="urn:microsoft.com/office/officeart/2016/7/layout/BasicLinearProcessNumbered"/>
    <dgm:cxn modelId="{749A3841-DD86-4E66-9465-FB8FC51C6BA3}" srcId="{ABDBC002-8CA7-485A-BC35-3A6B7229D56E}" destId="{8A4528BB-5361-458D-BFA7-5969C766A19D}" srcOrd="1" destOrd="0" parTransId="{79079D2D-EADF-45C3-B858-C520E55A7D59}" sibTransId="{23C3823E-4730-40C7-B100-5658179A5ECB}"/>
    <dgm:cxn modelId="{A056B84B-575B-BB44-95D3-8D19658BFEB5}" type="presOf" srcId="{AC61CE10-3AB9-4EEA-91B5-6E1E9B5B07D6}" destId="{B5479C69-BC60-0845-9FD6-7D398FE50BD3}" srcOrd="0" destOrd="0" presId="urn:microsoft.com/office/officeart/2016/7/layout/BasicLinearProcessNumbered"/>
    <dgm:cxn modelId="{54B70161-43C0-475E-9782-0C67F5D541AB}" srcId="{ABDBC002-8CA7-485A-BC35-3A6B7229D56E}" destId="{528528E4-A9B5-4369-894D-D91A910D78A3}" srcOrd="0" destOrd="0" parTransId="{E365B7DA-8975-46CC-B611-75E3FFED06FE}" sibTransId="{AC61CE10-3AB9-4EEA-91B5-6E1E9B5B07D6}"/>
    <dgm:cxn modelId="{90861574-EF8C-804F-9B3D-4EBC7298027B}" type="presOf" srcId="{3E7B5E32-84DE-4AE6-81A0-7508A588C8AD}" destId="{E77F75A5-C4BB-8D4F-BD4B-C78176A22CFF}" srcOrd="1" destOrd="0" presId="urn:microsoft.com/office/officeart/2016/7/layout/BasicLinearProcessNumbered"/>
    <dgm:cxn modelId="{64714874-8CFE-D646-A45A-9EE8739FFF51}" type="presOf" srcId="{5C0C3EAA-0EAA-431F-B3BD-8FD80AB7B149}" destId="{BDE1BF9F-48E2-E54B-A535-9032899FE5F9}" srcOrd="0" destOrd="0" presId="urn:microsoft.com/office/officeart/2016/7/layout/BasicLinearProcessNumbered"/>
    <dgm:cxn modelId="{E971937A-0795-4001-BB29-FE2A88E3BBB2}" srcId="{ABDBC002-8CA7-485A-BC35-3A6B7229D56E}" destId="{3E7B5E32-84DE-4AE6-81A0-7508A588C8AD}" srcOrd="3" destOrd="0" parTransId="{803B0D66-D7F7-4805-9E26-5879041D6248}" sibTransId="{2B67A2A0-B0B6-4F1E-9651-B431848D4B49}"/>
    <dgm:cxn modelId="{E7FF1B81-2373-B845-9EF7-6D0D9569D4F8}" type="presOf" srcId="{8A4528BB-5361-458D-BFA7-5969C766A19D}" destId="{E2A8D2A6-0E16-FB4E-A071-C54978B2839C}" srcOrd="0" destOrd="0" presId="urn:microsoft.com/office/officeart/2016/7/layout/BasicLinearProcessNumbered"/>
    <dgm:cxn modelId="{46BFBF8D-0A60-BB42-B494-CEF4F94F7E7A}" type="presOf" srcId="{528528E4-A9B5-4369-894D-D91A910D78A3}" destId="{A5C1E875-47B2-104B-9B7F-9A1C5B378B8A}" srcOrd="0" destOrd="0" presId="urn:microsoft.com/office/officeart/2016/7/layout/BasicLinearProcessNumbered"/>
    <dgm:cxn modelId="{D0BA2096-B3F0-344C-9677-ED63B34DB8B6}" type="presOf" srcId="{B24B525B-0123-4562-B9C8-5E508134545F}" destId="{EBBBC546-AC08-AB42-8E6B-ED97204FB150}" srcOrd="1" destOrd="0" presId="urn:microsoft.com/office/officeart/2016/7/layout/BasicLinearProcessNumbered"/>
    <dgm:cxn modelId="{809775A9-A70B-7149-B969-A4C9399EAF35}" type="presOf" srcId="{8A4528BB-5361-458D-BFA7-5969C766A19D}" destId="{F7132057-BEDB-5C40-A9E7-F426EB4E4792}" srcOrd="1" destOrd="0" presId="urn:microsoft.com/office/officeart/2016/7/layout/BasicLinearProcessNumbered"/>
    <dgm:cxn modelId="{153E11B4-426A-FD4F-8702-0CF1E40B4E24}" type="presOf" srcId="{2B67A2A0-B0B6-4F1E-9651-B431848D4B49}" destId="{CB6701FC-D25B-D941-BC82-A546EC298134}" srcOrd="0" destOrd="0" presId="urn:microsoft.com/office/officeart/2016/7/layout/BasicLinearProcessNumbered"/>
    <dgm:cxn modelId="{0A8119B4-215C-4412-AF89-7B213D162770}" srcId="{ABDBC002-8CA7-485A-BC35-3A6B7229D56E}" destId="{B24B525B-0123-4562-B9C8-5E508134545F}" srcOrd="2" destOrd="0" parTransId="{12B52D26-9767-485B-8DC6-CCA11DF80EEA}" sibTransId="{5C0C3EAA-0EAA-431F-B3BD-8FD80AB7B149}"/>
    <dgm:cxn modelId="{2359E2C2-C465-464A-A591-DD5FC44C17E4}" type="presOf" srcId="{3E7B5E32-84DE-4AE6-81A0-7508A588C8AD}" destId="{96657690-5BFE-3947-BDAA-FB657F04C848}" srcOrd="0" destOrd="0" presId="urn:microsoft.com/office/officeart/2016/7/layout/BasicLinearProcessNumbered"/>
    <dgm:cxn modelId="{D89F14F1-0E18-6648-8B6D-D6496653DEBC}" type="presOf" srcId="{ABDBC002-8CA7-485A-BC35-3A6B7229D56E}" destId="{12A68972-A267-5D44-9C46-66A59C01D5D4}" srcOrd="0" destOrd="0" presId="urn:microsoft.com/office/officeart/2016/7/layout/BasicLinearProcessNumbered"/>
    <dgm:cxn modelId="{7477C1E3-6B3A-9640-A72D-CE81C9AEB3F8}" type="presParOf" srcId="{12A68972-A267-5D44-9C46-66A59C01D5D4}" destId="{34897DB3-92DE-084A-B1CE-728B946E99F7}" srcOrd="0" destOrd="0" presId="urn:microsoft.com/office/officeart/2016/7/layout/BasicLinearProcessNumbered"/>
    <dgm:cxn modelId="{1E5B6190-C16F-0C4D-9623-146ED92EB1C2}" type="presParOf" srcId="{34897DB3-92DE-084A-B1CE-728B946E99F7}" destId="{A5C1E875-47B2-104B-9B7F-9A1C5B378B8A}" srcOrd="0" destOrd="0" presId="urn:microsoft.com/office/officeart/2016/7/layout/BasicLinearProcessNumbered"/>
    <dgm:cxn modelId="{449F8660-EA56-1141-AC13-D8DD510906AA}" type="presParOf" srcId="{34897DB3-92DE-084A-B1CE-728B946E99F7}" destId="{B5479C69-BC60-0845-9FD6-7D398FE50BD3}" srcOrd="1" destOrd="0" presId="urn:microsoft.com/office/officeart/2016/7/layout/BasicLinearProcessNumbered"/>
    <dgm:cxn modelId="{B5A68597-0470-9D4A-B781-4D1779234CD9}" type="presParOf" srcId="{34897DB3-92DE-084A-B1CE-728B946E99F7}" destId="{9969FEC2-67C5-4542-9473-6F00587BB179}" srcOrd="2" destOrd="0" presId="urn:microsoft.com/office/officeart/2016/7/layout/BasicLinearProcessNumbered"/>
    <dgm:cxn modelId="{C1DD2007-3717-E245-A9A1-C66D0E68CF95}" type="presParOf" srcId="{34897DB3-92DE-084A-B1CE-728B946E99F7}" destId="{983B7E85-0F97-7645-A87E-9156D8B8B113}" srcOrd="3" destOrd="0" presId="urn:microsoft.com/office/officeart/2016/7/layout/BasicLinearProcessNumbered"/>
    <dgm:cxn modelId="{B34B4547-D68F-A045-BABE-74085B76D68C}" type="presParOf" srcId="{12A68972-A267-5D44-9C46-66A59C01D5D4}" destId="{C4657994-ABB7-124F-9613-58C9E0E687AB}" srcOrd="1" destOrd="0" presId="urn:microsoft.com/office/officeart/2016/7/layout/BasicLinearProcessNumbered"/>
    <dgm:cxn modelId="{585503B8-59B2-EB4A-94C7-2B91E9D36A79}" type="presParOf" srcId="{12A68972-A267-5D44-9C46-66A59C01D5D4}" destId="{4B64878A-7114-B94B-AEB2-C01E4A08653B}" srcOrd="2" destOrd="0" presId="urn:microsoft.com/office/officeart/2016/7/layout/BasicLinearProcessNumbered"/>
    <dgm:cxn modelId="{0C30C232-15CC-634A-9B65-3BC507A2787A}" type="presParOf" srcId="{4B64878A-7114-B94B-AEB2-C01E4A08653B}" destId="{E2A8D2A6-0E16-FB4E-A071-C54978B2839C}" srcOrd="0" destOrd="0" presId="urn:microsoft.com/office/officeart/2016/7/layout/BasicLinearProcessNumbered"/>
    <dgm:cxn modelId="{7A0D2B7D-3374-D242-ACC3-5C9956765B04}" type="presParOf" srcId="{4B64878A-7114-B94B-AEB2-C01E4A08653B}" destId="{1F64A653-6DB9-124B-B639-C5574E7EA16B}" srcOrd="1" destOrd="0" presId="urn:microsoft.com/office/officeart/2016/7/layout/BasicLinearProcessNumbered"/>
    <dgm:cxn modelId="{CB3D1F94-AAEF-5E44-A6F0-95ED5C9297F4}" type="presParOf" srcId="{4B64878A-7114-B94B-AEB2-C01E4A08653B}" destId="{B62E4630-307E-6D46-BDE1-B7877DEEF04E}" srcOrd="2" destOrd="0" presId="urn:microsoft.com/office/officeart/2016/7/layout/BasicLinearProcessNumbered"/>
    <dgm:cxn modelId="{829B5CAE-B7A0-F545-B985-F99D2ADDF5CF}" type="presParOf" srcId="{4B64878A-7114-B94B-AEB2-C01E4A08653B}" destId="{F7132057-BEDB-5C40-A9E7-F426EB4E4792}" srcOrd="3" destOrd="0" presId="urn:microsoft.com/office/officeart/2016/7/layout/BasicLinearProcessNumbered"/>
    <dgm:cxn modelId="{87A4E318-470D-EB48-9018-481A85908A2E}" type="presParOf" srcId="{12A68972-A267-5D44-9C46-66A59C01D5D4}" destId="{90AD2435-7F1F-2E49-840D-6AB061635454}" srcOrd="3" destOrd="0" presId="urn:microsoft.com/office/officeart/2016/7/layout/BasicLinearProcessNumbered"/>
    <dgm:cxn modelId="{BD9E595E-8D40-EB42-AB6E-95F4E5626DD8}" type="presParOf" srcId="{12A68972-A267-5D44-9C46-66A59C01D5D4}" destId="{A24F6995-E7FC-064D-82B5-AD10A99023C1}" srcOrd="4" destOrd="0" presId="urn:microsoft.com/office/officeart/2016/7/layout/BasicLinearProcessNumbered"/>
    <dgm:cxn modelId="{6D43B7B0-DE31-5F47-9620-096AFE6D2A48}" type="presParOf" srcId="{A24F6995-E7FC-064D-82B5-AD10A99023C1}" destId="{505ACFAA-AD33-094D-BB1C-0948DF96ADD5}" srcOrd="0" destOrd="0" presId="urn:microsoft.com/office/officeart/2016/7/layout/BasicLinearProcessNumbered"/>
    <dgm:cxn modelId="{708B5B77-326E-5247-8DF7-3402AA1BC552}" type="presParOf" srcId="{A24F6995-E7FC-064D-82B5-AD10A99023C1}" destId="{BDE1BF9F-48E2-E54B-A535-9032899FE5F9}" srcOrd="1" destOrd="0" presId="urn:microsoft.com/office/officeart/2016/7/layout/BasicLinearProcessNumbered"/>
    <dgm:cxn modelId="{75A383B6-113A-9346-AEEC-4AFE259FADD8}" type="presParOf" srcId="{A24F6995-E7FC-064D-82B5-AD10A99023C1}" destId="{79BE5E9B-1F50-D54E-BD00-D7486C9E615C}" srcOrd="2" destOrd="0" presId="urn:microsoft.com/office/officeart/2016/7/layout/BasicLinearProcessNumbered"/>
    <dgm:cxn modelId="{DB32E0B5-713E-344D-BD76-FBC794EF4CCD}" type="presParOf" srcId="{A24F6995-E7FC-064D-82B5-AD10A99023C1}" destId="{EBBBC546-AC08-AB42-8E6B-ED97204FB150}" srcOrd="3" destOrd="0" presId="urn:microsoft.com/office/officeart/2016/7/layout/BasicLinearProcessNumbered"/>
    <dgm:cxn modelId="{A838951A-4A8C-0A4A-AB6A-85975A5C0CAE}" type="presParOf" srcId="{12A68972-A267-5D44-9C46-66A59C01D5D4}" destId="{8C8B2108-5C86-CA4F-9FD1-621CE7C89A73}" srcOrd="5" destOrd="0" presId="urn:microsoft.com/office/officeart/2016/7/layout/BasicLinearProcessNumbered"/>
    <dgm:cxn modelId="{A4655AB1-A9E3-AC4B-82F7-5B22B9567230}" type="presParOf" srcId="{12A68972-A267-5D44-9C46-66A59C01D5D4}" destId="{23630935-CA2B-2141-B16F-6B6C7D528B05}" srcOrd="6" destOrd="0" presId="urn:microsoft.com/office/officeart/2016/7/layout/BasicLinearProcessNumbered"/>
    <dgm:cxn modelId="{A2D395A0-2123-DB4C-9AAB-229203448399}" type="presParOf" srcId="{23630935-CA2B-2141-B16F-6B6C7D528B05}" destId="{96657690-5BFE-3947-BDAA-FB657F04C848}" srcOrd="0" destOrd="0" presId="urn:microsoft.com/office/officeart/2016/7/layout/BasicLinearProcessNumbered"/>
    <dgm:cxn modelId="{077D0F03-18E1-B34A-9B9F-9A82BAE8697A}" type="presParOf" srcId="{23630935-CA2B-2141-B16F-6B6C7D528B05}" destId="{CB6701FC-D25B-D941-BC82-A546EC298134}" srcOrd="1" destOrd="0" presId="urn:microsoft.com/office/officeart/2016/7/layout/BasicLinearProcessNumbered"/>
    <dgm:cxn modelId="{36D33589-16FE-A94D-8A67-9FB13D4EB8BB}" type="presParOf" srcId="{23630935-CA2B-2141-B16F-6B6C7D528B05}" destId="{489E52E7-4C1E-CB41-BCA3-AE7A9A41FD7C}" srcOrd="2" destOrd="0" presId="urn:microsoft.com/office/officeart/2016/7/layout/BasicLinearProcessNumbered"/>
    <dgm:cxn modelId="{BF480FD7-2FB8-324C-8D08-26B13A7C894D}" type="presParOf" srcId="{23630935-CA2B-2141-B16F-6B6C7D528B05}" destId="{E77F75A5-C4BB-8D4F-BD4B-C78176A22CF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31C1F-F03A-4950-93F4-8C7CF8A0B20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AA788-0EED-46B7-A729-A2412EF68E17}">
      <dgm:prSet/>
      <dgm:spPr/>
      <dgm:t>
        <a:bodyPr/>
        <a:lstStyle/>
        <a:p>
          <a:r>
            <a:rPr lang="en-US"/>
            <a:t>Visual sorting activity intended for the children ages 3-6 at the CSS Early Learning Center will be able to identify one cariogenic and one noncariogenic food.</a:t>
          </a:r>
        </a:p>
      </dgm:t>
    </dgm:pt>
    <dgm:pt modelId="{7AB1E669-0EB5-43DB-83B9-47DE89AC4F24}" type="parTrans" cxnId="{A25BCA36-367F-4BD5-8F99-15D0F0B01C28}">
      <dgm:prSet/>
      <dgm:spPr/>
      <dgm:t>
        <a:bodyPr/>
        <a:lstStyle/>
        <a:p>
          <a:endParaRPr lang="en-US"/>
        </a:p>
      </dgm:t>
    </dgm:pt>
    <dgm:pt modelId="{8AA161E5-BC66-44F3-8311-81D297F2B470}" type="sibTrans" cxnId="{A25BCA36-367F-4BD5-8F99-15D0F0B01C2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7F6E5B2-C208-452A-B8D3-E487DB55524C}">
      <dgm:prSet/>
      <dgm:spPr/>
      <dgm:t>
        <a:bodyPr/>
        <a:lstStyle/>
        <a:p>
          <a:r>
            <a:rPr lang="en-US"/>
            <a:t>Children will be able to state why one reason why cariogenic and unhealthy foods are not good for their teeth.</a:t>
          </a:r>
        </a:p>
      </dgm:t>
    </dgm:pt>
    <dgm:pt modelId="{BFE58D39-86F9-477A-8EBD-A3311E802E3D}" type="parTrans" cxnId="{16C7373F-28DE-4CE6-8AAB-0BED2C6FF804}">
      <dgm:prSet/>
      <dgm:spPr/>
      <dgm:t>
        <a:bodyPr/>
        <a:lstStyle/>
        <a:p>
          <a:endParaRPr lang="en-US"/>
        </a:p>
      </dgm:t>
    </dgm:pt>
    <dgm:pt modelId="{974BB603-3D32-4489-BCEC-54BD76DD399C}" type="sibTrans" cxnId="{16C7373F-28DE-4CE6-8AAB-0BED2C6FF80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CD89C502-44F3-4EA8-B1C5-F4D39150AAB0}">
      <dgm:prSet/>
      <dgm:spPr/>
      <dgm:t>
        <a:bodyPr/>
        <a:lstStyle/>
        <a:p>
          <a:r>
            <a:rPr lang="en-US"/>
            <a:t>Children will be able to list one reason why their teeth benefit from noncariogenic and healthy foods.</a:t>
          </a:r>
        </a:p>
      </dgm:t>
    </dgm:pt>
    <dgm:pt modelId="{2D4D7542-1DF4-4633-80EF-BD8472F948E5}" type="parTrans" cxnId="{9AC854EC-FCE5-4BD6-94D7-88BDB5943ED8}">
      <dgm:prSet/>
      <dgm:spPr/>
      <dgm:t>
        <a:bodyPr/>
        <a:lstStyle/>
        <a:p>
          <a:endParaRPr lang="en-US"/>
        </a:p>
      </dgm:t>
    </dgm:pt>
    <dgm:pt modelId="{5392F266-BE75-4D86-AAA5-7D72E0C200D9}" type="sibTrans" cxnId="{9AC854EC-FCE5-4BD6-94D7-88BDB5943ED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ADA1C86A-84CB-7649-9763-9D0F4CF91D26}" type="pres">
      <dgm:prSet presAssocID="{73231C1F-F03A-4950-93F4-8C7CF8A0B201}" presName="Name0" presStyleCnt="0">
        <dgm:presLayoutVars>
          <dgm:animLvl val="lvl"/>
          <dgm:resizeHandles val="exact"/>
        </dgm:presLayoutVars>
      </dgm:prSet>
      <dgm:spPr/>
    </dgm:pt>
    <dgm:pt modelId="{EB235A54-2CB0-6F40-AEE9-B8D1946A28FE}" type="pres">
      <dgm:prSet presAssocID="{739AA788-0EED-46B7-A729-A2412EF68E17}" presName="compositeNode" presStyleCnt="0">
        <dgm:presLayoutVars>
          <dgm:bulletEnabled val="1"/>
        </dgm:presLayoutVars>
      </dgm:prSet>
      <dgm:spPr/>
    </dgm:pt>
    <dgm:pt modelId="{909C46FF-CB91-F942-9C3B-556847A5720B}" type="pres">
      <dgm:prSet presAssocID="{739AA788-0EED-46B7-A729-A2412EF68E17}" presName="bgRect" presStyleLbl="alignNode1" presStyleIdx="0" presStyleCnt="3"/>
      <dgm:spPr/>
    </dgm:pt>
    <dgm:pt modelId="{161910DC-4AE3-2D40-9C8C-353404418FF4}" type="pres">
      <dgm:prSet presAssocID="{8AA161E5-BC66-44F3-8311-81D297F2B47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830E3237-787E-9A49-B57D-048FC709F4E7}" type="pres">
      <dgm:prSet presAssocID="{739AA788-0EED-46B7-A729-A2412EF68E17}" presName="nodeRect" presStyleLbl="alignNode1" presStyleIdx="0" presStyleCnt="3">
        <dgm:presLayoutVars>
          <dgm:bulletEnabled val="1"/>
        </dgm:presLayoutVars>
      </dgm:prSet>
      <dgm:spPr/>
    </dgm:pt>
    <dgm:pt modelId="{9BAC93FB-A5BB-1841-9B87-5F90EBF7200B}" type="pres">
      <dgm:prSet presAssocID="{8AA161E5-BC66-44F3-8311-81D297F2B470}" presName="sibTrans" presStyleCnt="0"/>
      <dgm:spPr/>
    </dgm:pt>
    <dgm:pt modelId="{9F7A20C8-67AC-EC44-BF8F-1A5D0E65A6F6}" type="pres">
      <dgm:prSet presAssocID="{07F6E5B2-C208-452A-B8D3-E487DB55524C}" presName="compositeNode" presStyleCnt="0">
        <dgm:presLayoutVars>
          <dgm:bulletEnabled val="1"/>
        </dgm:presLayoutVars>
      </dgm:prSet>
      <dgm:spPr/>
    </dgm:pt>
    <dgm:pt modelId="{2725A2A0-6A76-B848-B859-D1493B6B0D04}" type="pres">
      <dgm:prSet presAssocID="{07F6E5B2-C208-452A-B8D3-E487DB55524C}" presName="bgRect" presStyleLbl="alignNode1" presStyleIdx="1" presStyleCnt="3"/>
      <dgm:spPr/>
    </dgm:pt>
    <dgm:pt modelId="{CE9C8792-8C75-B642-AF79-B33510A42A04}" type="pres">
      <dgm:prSet presAssocID="{974BB603-3D32-4489-BCEC-54BD76DD399C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6D571B51-C8F0-8E43-9B72-F2A4A39FCD6B}" type="pres">
      <dgm:prSet presAssocID="{07F6E5B2-C208-452A-B8D3-E487DB55524C}" presName="nodeRect" presStyleLbl="alignNode1" presStyleIdx="1" presStyleCnt="3">
        <dgm:presLayoutVars>
          <dgm:bulletEnabled val="1"/>
        </dgm:presLayoutVars>
      </dgm:prSet>
      <dgm:spPr/>
    </dgm:pt>
    <dgm:pt modelId="{948470CB-E2F2-844B-84FB-C6C5D646F032}" type="pres">
      <dgm:prSet presAssocID="{974BB603-3D32-4489-BCEC-54BD76DD399C}" presName="sibTrans" presStyleCnt="0"/>
      <dgm:spPr/>
    </dgm:pt>
    <dgm:pt modelId="{910819CF-5924-D04C-8EAE-E8DEE5F769D2}" type="pres">
      <dgm:prSet presAssocID="{CD89C502-44F3-4EA8-B1C5-F4D39150AAB0}" presName="compositeNode" presStyleCnt="0">
        <dgm:presLayoutVars>
          <dgm:bulletEnabled val="1"/>
        </dgm:presLayoutVars>
      </dgm:prSet>
      <dgm:spPr/>
    </dgm:pt>
    <dgm:pt modelId="{E8AE59DE-4678-8F42-9D5F-5D9061B6A8F6}" type="pres">
      <dgm:prSet presAssocID="{CD89C502-44F3-4EA8-B1C5-F4D39150AAB0}" presName="bgRect" presStyleLbl="alignNode1" presStyleIdx="2" presStyleCnt="3"/>
      <dgm:spPr/>
    </dgm:pt>
    <dgm:pt modelId="{3F68CDA8-9FF5-7C43-9060-A7042284691F}" type="pres">
      <dgm:prSet presAssocID="{5392F266-BE75-4D86-AAA5-7D72E0C200D9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3952D876-EB2B-1C4B-A266-8DEF2F870F25}" type="pres">
      <dgm:prSet presAssocID="{CD89C502-44F3-4EA8-B1C5-F4D39150AAB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9910B214-F179-6646-AC8B-72C45A48140C}" type="presOf" srcId="{974BB603-3D32-4489-BCEC-54BD76DD399C}" destId="{CE9C8792-8C75-B642-AF79-B33510A42A04}" srcOrd="0" destOrd="0" presId="urn:microsoft.com/office/officeart/2016/7/layout/LinearBlockProcessNumbered"/>
    <dgm:cxn modelId="{F43CA91E-AEC6-7144-AD81-C8A66DBC2F79}" type="presOf" srcId="{07F6E5B2-C208-452A-B8D3-E487DB55524C}" destId="{6D571B51-C8F0-8E43-9B72-F2A4A39FCD6B}" srcOrd="1" destOrd="0" presId="urn:microsoft.com/office/officeart/2016/7/layout/LinearBlockProcessNumbered"/>
    <dgm:cxn modelId="{A25BCA36-367F-4BD5-8F99-15D0F0B01C28}" srcId="{73231C1F-F03A-4950-93F4-8C7CF8A0B201}" destId="{739AA788-0EED-46B7-A729-A2412EF68E17}" srcOrd="0" destOrd="0" parTransId="{7AB1E669-0EB5-43DB-83B9-47DE89AC4F24}" sibTransId="{8AA161E5-BC66-44F3-8311-81D297F2B470}"/>
    <dgm:cxn modelId="{1FA6F138-58A3-1641-BAFE-02D857D97067}" type="presOf" srcId="{8AA161E5-BC66-44F3-8311-81D297F2B470}" destId="{161910DC-4AE3-2D40-9C8C-353404418FF4}" srcOrd="0" destOrd="0" presId="urn:microsoft.com/office/officeart/2016/7/layout/LinearBlockProcessNumbered"/>
    <dgm:cxn modelId="{E74B943C-4C9E-7A4F-A998-B21015C71D3F}" type="presOf" srcId="{CD89C502-44F3-4EA8-B1C5-F4D39150AAB0}" destId="{3952D876-EB2B-1C4B-A266-8DEF2F870F25}" srcOrd="1" destOrd="0" presId="urn:microsoft.com/office/officeart/2016/7/layout/LinearBlockProcessNumbered"/>
    <dgm:cxn modelId="{16C7373F-28DE-4CE6-8AAB-0BED2C6FF804}" srcId="{73231C1F-F03A-4950-93F4-8C7CF8A0B201}" destId="{07F6E5B2-C208-452A-B8D3-E487DB55524C}" srcOrd="1" destOrd="0" parTransId="{BFE58D39-86F9-477A-8EBD-A3311E802E3D}" sibTransId="{974BB603-3D32-4489-BCEC-54BD76DD399C}"/>
    <dgm:cxn modelId="{56C86051-21A2-2F41-84F4-04076C359C54}" type="presOf" srcId="{739AA788-0EED-46B7-A729-A2412EF68E17}" destId="{909C46FF-CB91-F942-9C3B-556847A5720B}" srcOrd="0" destOrd="0" presId="urn:microsoft.com/office/officeart/2016/7/layout/LinearBlockProcessNumbered"/>
    <dgm:cxn modelId="{A0E1BC5F-AB1C-CA44-80EF-BC3C7B64AB81}" type="presOf" srcId="{CD89C502-44F3-4EA8-B1C5-F4D39150AAB0}" destId="{E8AE59DE-4678-8F42-9D5F-5D9061B6A8F6}" srcOrd="0" destOrd="0" presId="urn:microsoft.com/office/officeart/2016/7/layout/LinearBlockProcessNumbered"/>
    <dgm:cxn modelId="{FD5AEE9C-D25D-E44D-A444-8F61E443E9F3}" type="presOf" srcId="{07F6E5B2-C208-452A-B8D3-E487DB55524C}" destId="{2725A2A0-6A76-B848-B859-D1493B6B0D04}" srcOrd="0" destOrd="0" presId="urn:microsoft.com/office/officeart/2016/7/layout/LinearBlockProcessNumbered"/>
    <dgm:cxn modelId="{9AC854EC-FCE5-4BD6-94D7-88BDB5943ED8}" srcId="{73231C1F-F03A-4950-93F4-8C7CF8A0B201}" destId="{CD89C502-44F3-4EA8-B1C5-F4D39150AAB0}" srcOrd="2" destOrd="0" parTransId="{2D4D7542-1DF4-4633-80EF-BD8472F948E5}" sibTransId="{5392F266-BE75-4D86-AAA5-7D72E0C200D9}"/>
    <dgm:cxn modelId="{427F90F6-99FC-224C-BDCF-AA6FD20EEAE0}" type="presOf" srcId="{5392F266-BE75-4D86-AAA5-7D72E0C200D9}" destId="{3F68CDA8-9FF5-7C43-9060-A7042284691F}" srcOrd="0" destOrd="0" presId="urn:microsoft.com/office/officeart/2016/7/layout/LinearBlockProcessNumbered"/>
    <dgm:cxn modelId="{D7BBDBFC-7987-EB44-A131-B956FBB6864B}" type="presOf" srcId="{739AA788-0EED-46B7-A729-A2412EF68E17}" destId="{830E3237-787E-9A49-B57D-048FC709F4E7}" srcOrd="1" destOrd="0" presId="urn:microsoft.com/office/officeart/2016/7/layout/LinearBlockProcessNumbered"/>
    <dgm:cxn modelId="{5647C3FD-2584-5349-A3E5-982705A1D04B}" type="presOf" srcId="{73231C1F-F03A-4950-93F4-8C7CF8A0B201}" destId="{ADA1C86A-84CB-7649-9763-9D0F4CF91D26}" srcOrd="0" destOrd="0" presId="urn:microsoft.com/office/officeart/2016/7/layout/LinearBlockProcessNumbered"/>
    <dgm:cxn modelId="{7E99EFC2-6EA4-4542-8931-CCC33B48E54B}" type="presParOf" srcId="{ADA1C86A-84CB-7649-9763-9D0F4CF91D26}" destId="{EB235A54-2CB0-6F40-AEE9-B8D1946A28FE}" srcOrd="0" destOrd="0" presId="urn:microsoft.com/office/officeart/2016/7/layout/LinearBlockProcessNumbered"/>
    <dgm:cxn modelId="{5BA40806-7A24-0949-8171-173CD057D103}" type="presParOf" srcId="{EB235A54-2CB0-6F40-AEE9-B8D1946A28FE}" destId="{909C46FF-CB91-F942-9C3B-556847A5720B}" srcOrd="0" destOrd="0" presId="urn:microsoft.com/office/officeart/2016/7/layout/LinearBlockProcessNumbered"/>
    <dgm:cxn modelId="{146AEF4A-B255-BB45-A3E3-58A4122F5E8C}" type="presParOf" srcId="{EB235A54-2CB0-6F40-AEE9-B8D1946A28FE}" destId="{161910DC-4AE3-2D40-9C8C-353404418FF4}" srcOrd="1" destOrd="0" presId="urn:microsoft.com/office/officeart/2016/7/layout/LinearBlockProcessNumbered"/>
    <dgm:cxn modelId="{9D3B5C10-A332-B642-91A7-2232A700C199}" type="presParOf" srcId="{EB235A54-2CB0-6F40-AEE9-B8D1946A28FE}" destId="{830E3237-787E-9A49-B57D-048FC709F4E7}" srcOrd="2" destOrd="0" presId="urn:microsoft.com/office/officeart/2016/7/layout/LinearBlockProcessNumbered"/>
    <dgm:cxn modelId="{21086CD4-DB6C-3942-A01B-BD4899126D48}" type="presParOf" srcId="{ADA1C86A-84CB-7649-9763-9D0F4CF91D26}" destId="{9BAC93FB-A5BB-1841-9B87-5F90EBF7200B}" srcOrd="1" destOrd="0" presId="urn:microsoft.com/office/officeart/2016/7/layout/LinearBlockProcessNumbered"/>
    <dgm:cxn modelId="{A7A5CF4E-1A43-7948-8588-5F2E2FDF2718}" type="presParOf" srcId="{ADA1C86A-84CB-7649-9763-9D0F4CF91D26}" destId="{9F7A20C8-67AC-EC44-BF8F-1A5D0E65A6F6}" srcOrd="2" destOrd="0" presId="urn:microsoft.com/office/officeart/2016/7/layout/LinearBlockProcessNumbered"/>
    <dgm:cxn modelId="{647C5299-174B-7847-9DAA-7096875F3BCB}" type="presParOf" srcId="{9F7A20C8-67AC-EC44-BF8F-1A5D0E65A6F6}" destId="{2725A2A0-6A76-B848-B859-D1493B6B0D04}" srcOrd="0" destOrd="0" presId="urn:microsoft.com/office/officeart/2016/7/layout/LinearBlockProcessNumbered"/>
    <dgm:cxn modelId="{9962402C-8C8A-E54C-97CD-3533E996CACC}" type="presParOf" srcId="{9F7A20C8-67AC-EC44-BF8F-1A5D0E65A6F6}" destId="{CE9C8792-8C75-B642-AF79-B33510A42A04}" srcOrd="1" destOrd="0" presId="urn:microsoft.com/office/officeart/2016/7/layout/LinearBlockProcessNumbered"/>
    <dgm:cxn modelId="{08414907-EFA4-AF49-8A38-6895C127C48A}" type="presParOf" srcId="{9F7A20C8-67AC-EC44-BF8F-1A5D0E65A6F6}" destId="{6D571B51-C8F0-8E43-9B72-F2A4A39FCD6B}" srcOrd="2" destOrd="0" presId="urn:microsoft.com/office/officeart/2016/7/layout/LinearBlockProcessNumbered"/>
    <dgm:cxn modelId="{F5B7FB00-F8A3-2447-A630-39EB22AC1CDF}" type="presParOf" srcId="{ADA1C86A-84CB-7649-9763-9D0F4CF91D26}" destId="{948470CB-E2F2-844B-84FB-C6C5D646F032}" srcOrd="3" destOrd="0" presId="urn:microsoft.com/office/officeart/2016/7/layout/LinearBlockProcessNumbered"/>
    <dgm:cxn modelId="{C0A80EE8-E1D7-EC40-B453-42BE88EDF476}" type="presParOf" srcId="{ADA1C86A-84CB-7649-9763-9D0F4CF91D26}" destId="{910819CF-5924-D04C-8EAE-E8DEE5F769D2}" srcOrd="4" destOrd="0" presId="urn:microsoft.com/office/officeart/2016/7/layout/LinearBlockProcessNumbered"/>
    <dgm:cxn modelId="{8D3EC5E2-8307-5D40-A3CD-ADB594C539D7}" type="presParOf" srcId="{910819CF-5924-D04C-8EAE-E8DEE5F769D2}" destId="{E8AE59DE-4678-8F42-9D5F-5D9061B6A8F6}" srcOrd="0" destOrd="0" presId="urn:microsoft.com/office/officeart/2016/7/layout/LinearBlockProcessNumbered"/>
    <dgm:cxn modelId="{2D92734D-C13F-644C-B29E-753CAB223BF1}" type="presParOf" srcId="{910819CF-5924-D04C-8EAE-E8DEE5F769D2}" destId="{3F68CDA8-9FF5-7C43-9060-A7042284691F}" srcOrd="1" destOrd="0" presId="urn:microsoft.com/office/officeart/2016/7/layout/LinearBlockProcessNumbered"/>
    <dgm:cxn modelId="{43DF6736-E2D0-B749-ADD8-5FF227A2AB89}" type="presParOf" srcId="{910819CF-5924-D04C-8EAE-E8DEE5F769D2}" destId="{3952D876-EB2B-1C4B-A266-8DEF2F870F2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1E875-47B2-104B-9B7F-9A1C5B378B8A}">
      <dsp:nvSpPr>
        <dsp:cNvPr id="0" name=""/>
        <dsp:cNvSpPr/>
      </dsp:nvSpPr>
      <dsp:spPr>
        <a:xfrm>
          <a:off x="3190" y="97528"/>
          <a:ext cx="2531290" cy="35438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49" tIns="330200" rIns="19734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Understand how nutrition and the oral cavity tie together</a:t>
          </a:r>
        </a:p>
      </dsp:txBody>
      <dsp:txXfrm>
        <a:off x="3190" y="1444174"/>
        <a:ext cx="2531290" cy="2126283"/>
      </dsp:txXfrm>
    </dsp:sp>
    <dsp:sp modelId="{B5479C69-BC60-0845-9FD6-7D398FE50BD3}">
      <dsp:nvSpPr>
        <dsp:cNvPr id="0" name=""/>
        <dsp:cNvSpPr/>
      </dsp:nvSpPr>
      <dsp:spPr>
        <a:xfrm>
          <a:off x="737264" y="451909"/>
          <a:ext cx="1063141" cy="1063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87" tIns="12700" rIns="8288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92957" y="607602"/>
        <a:ext cx="751755" cy="751755"/>
      </dsp:txXfrm>
    </dsp:sp>
    <dsp:sp modelId="{9969FEC2-67C5-4542-9473-6F00587BB179}">
      <dsp:nvSpPr>
        <dsp:cNvPr id="0" name=""/>
        <dsp:cNvSpPr/>
      </dsp:nvSpPr>
      <dsp:spPr>
        <a:xfrm>
          <a:off x="3190" y="3641262"/>
          <a:ext cx="2531290" cy="72"/>
        </a:xfrm>
        <a:prstGeom prst="rect">
          <a:avLst/>
        </a:prstGeom>
        <a:solidFill>
          <a:schemeClr val="accent2">
            <a:hueOff val="1010300"/>
            <a:satOff val="-3805"/>
            <a:lumOff val="3193"/>
            <a:alphaOff val="0"/>
          </a:schemeClr>
        </a:solidFill>
        <a:ln w="12700" cap="flat" cmpd="sng" algn="ctr">
          <a:solidFill>
            <a:schemeClr val="accent2">
              <a:hueOff val="1010300"/>
              <a:satOff val="-3805"/>
              <a:lumOff val="31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8D2A6-0E16-FB4E-A071-C54978B2839C}">
      <dsp:nvSpPr>
        <dsp:cNvPr id="0" name=""/>
        <dsp:cNvSpPr/>
      </dsp:nvSpPr>
      <dsp:spPr>
        <a:xfrm>
          <a:off x="2787609" y="97528"/>
          <a:ext cx="2531290" cy="3543806"/>
        </a:xfrm>
        <a:prstGeom prst="rect">
          <a:avLst/>
        </a:prstGeom>
        <a:solidFill>
          <a:schemeClr val="accent2">
            <a:tint val="40000"/>
            <a:alpha val="90000"/>
            <a:hueOff val="2471625"/>
            <a:satOff val="-2469"/>
            <a:lumOff val="11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71625"/>
              <a:satOff val="-2469"/>
              <a:lumOff val="1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49" tIns="330200" rIns="19734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Increase knowledge on cariogenic vs noncariogenic foods </a:t>
          </a:r>
        </a:p>
      </dsp:txBody>
      <dsp:txXfrm>
        <a:off x="2787609" y="1444174"/>
        <a:ext cx="2531290" cy="2126283"/>
      </dsp:txXfrm>
    </dsp:sp>
    <dsp:sp modelId="{1F64A653-6DB9-124B-B639-C5574E7EA16B}">
      <dsp:nvSpPr>
        <dsp:cNvPr id="0" name=""/>
        <dsp:cNvSpPr/>
      </dsp:nvSpPr>
      <dsp:spPr>
        <a:xfrm>
          <a:off x="3521683" y="451909"/>
          <a:ext cx="1063141" cy="1063141"/>
        </a:xfrm>
        <a:prstGeom prst="ellipse">
          <a:avLst/>
        </a:prstGeom>
        <a:solidFill>
          <a:schemeClr val="accent2">
            <a:hueOff val="2020599"/>
            <a:satOff val="-7611"/>
            <a:lumOff val="6387"/>
            <a:alphaOff val="0"/>
          </a:schemeClr>
        </a:solidFill>
        <a:ln w="12700" cap="flat" cmpd="sng" algn="ctr">
          <a:solidFill>
            <a:schemeClr val="accent2">
              <a:hueOff val="2020599"/>
              <a:satOff val="-7611"/>
              <a:lumOff val="63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87" tIns="12700" rIns="8288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77376" y="607602"/>
        <a:ext cx="751755" cy="751755"/>
      </dsp:txXfrm>
    </dsp:sp>
    <dsp:sp modelId="{B62E4630-307E-6D46-BDE1-B7877DEEF04E}">
      <dsp:nvSpPr>
        <dsp:cNvPr id="0" name=""/>
        <dsp:cNvSpPr/>
      </dsp:nvSpPr>
      <dsp:spPr>
        <a:xfrm>
          <a:off x="2787609" y="3641262"/>
          <a:ext cx="2531290" cy="72"/>
        </a:xfrm>
        <a:prstGeom prst="rect">
          <a:avLst/>
        </a:prstGeom>
        <a:solidFill>
          <a:schemeClr val="accent2">
            <a:hueOff val="3030899"/>
            <a:satOff val="-11416"/>
            <a:lumOff val="9580"/>
            <a:alphaOff val="0"/>
          </a:schemeClr>
        </a:solidFill>
        <a:ln w="12700" cap="flat" cmpd="sng" algn="ctr">
          <a:solidFill>
            <a:schemeClr val="accent2">
              <a:hueOff val="3030899"/>
              <a:satOff val="-11416"/>
              <a:lumOff val="95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ACFAA-AD33-094D-BB1C-0948DF96ADD5}">
      <dsp:nvSpPr>
        <dsp:cNvPr id="0" name=""/>
        <dsp:cNvSpPr/>
      </dsp:nvSpPr>
      <dsp:spPr>
        <a:xfrm>
          <a:off x="5572029" y="97528"/>
          <a:ext cx="2531290" cy="3543806"/>
        </a:xfrm>
        <a:prstGeom prst="rect">
          <a:avLst/>
        </a:prstGeom>
        <a:solidFill>
          <a:schemeClr val="accent2">
            <a:tint val="40000"/>
            <a:alpha val="90000"/>
            <a:hueOff val="4943250"/>
            <a:satOff val="-4937"/>
            <a:lumOff val="227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943250"/>
              <a:satOff val="-4937"/>
              <a:lumOff val="22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49" tIns="330200" rIns="19734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 able to categorize snacks under healthy vs non healthy</a:t>
          </a:r>
        </a:p>
      </dsp:txBody>
      <dsp:txXfrm>
        <a:off x="5572029" y="1444174"/>
        <a:ext cx="2531290" cy="2126283"/>
      </dsp:txXfrm>
    </dsp:sp>
    <dsp:sp modelId="{BDE1BF9F-48E2-E54B-A535-9032899FE5F9}">
      <dsp:nvSpPr>
        <dsp:cNvPr id="0" name=""/>
        <dsp:cNvSpPr/>
      </dsp:nvSpPr>
      <dsp:spPr>
        <a:xfrm>
          <a:off x="6306103" y="451909"/>
          <a:ext cx="1063141" cy="1063141"/>
        </a:xfrm>
        <a:prstGeom prst="ellipse">
          <a:avLst/>
        </a:prstGeom>
        <a:solidFill>
          <a:schemeClr val="accent2">
            <a:hueOff val="4041199"/>
            <a:satOff val="-15222"/>
            <a:lumOff val="12773"/>
            <a:alphaOff val="0"/>
          </a:schemeClr>
        </a:solidFill>
        <a:ln w="12700" cap="flat" cmpd="sng" algn="ctr">
          <a:solidFill>
            <a:schemeClr val="accent2">
              <a:hueOff val="4041199"/>
              <a:satOff val="-15222"/>
              <a:lumOff val="12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87" tIns="12700" rIns="8288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61796" y="607602"/>
        <a:ext cx="751755" cy="751755"/>
      </dsp:txXfrm>
    </dsp:sp>
    <dsp:sp modelId="{79BE5E9B-1F50-D54E-BD00-D7486C9E615C}">
      <dsp:nvSpPr>
        <dsp:cNvPr id="0" name=""/>
        <dsp:cNvSpPr/>
      </dsp:nvSpPr>
      <dsp:spPr>
        <a:xfrm>
          <a:off x="5572029" y="3641262"/>
          <a:ext cx="2531290" cy="72"/>
        </a:xfrm>
        <a:prstGeom prst="rect">
          <a:avLst/>
        </a:prstGeom>
        <a:solidFill>
          <a:schemeClr val="accent2">
            <a:hueOff val="5051498"/>
            <a:satOff val="-19027"/>
            <a:lumOff val="15966"/>
            <a:alphaOff val="0"/>
          </a:schemeClr>
        </a:solidFill>
        <a:ln w="12700" cap="flat" cmpd="sng" algn="ctr">
          <a:solidFill>
            <a:schemeClr val="accent2">
              <a:hueOff val="5051498"/>
              <a:satOff val="-19027"/>
              <a:lumOff val="159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57690-5BFE-3947-BDAA-FB657F04C848}">
      <dsp:nvSpPr>
        <dsp:cNvPr id="0" name=""/>
        <dsp:cNvSpPr/>
      </dsp:nvSpPr>
      <dsp:spPr>
        <a:xfrm>
          <a:off x="8356448" y="97528"/>
          <a:ext cx="2531290" cy="3543806"/>
        </a:xfrm>
        <a:prstGeom prst="rect">
          <a:avLst/>
        </a:prstGeom>
        <a:solidFill>
          <a:schemeClr val="accent2">
            <a:tint val="40000"/>
            <a:alpha val="90000"/>
            <a:hueOff val="7414874"/>
            <a:satOff val="-7406"/>
            <a:lumOff val="34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414874"/>
              <a:satOff val="-7406"/>
              <a:lumOff val="3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49" tIns="330200" rIns="19734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List one reason why healthy foods are good for your teeth</a:t>
          </a:r>
        </a:p>
      </dsp:txBody>
      <dsp:txXfrm>
        <a:off x="8356448" y="1444174"/>
        <a:ext cx="2531290" cy="2126283"/>
      </dsp:txXfrm>
    </dsp:sp>
    <dsp:sp modelId="{CB6701FC-D25B-D941-BC82-A546EC298134}">
      <dsp:nvSpPr>
        <dsp:cNvPr id="0" name=""/>
        <dsp:cNvSpPr/>
      </dsp:nvSpPr>
      <dsp:spPr>
        <a:xfrm>
          <a:off x="9090522" y="451909"/>
          <a:ext cx="1063141" cy="1063141"/>
        </a:xfrm>
        <a:prstGeom prst="ellipse">
          <a:avLst/>
        </a:prstGeom>
        <a:solidFill>
          <a:schemeClr val="accent2">
            <a:hueOff val="6061798"/>
            <a:satOff val="-22833"/>
            <a:lumOff val="19160"/>
            <a:alphaOff val="0"/>
          </a:schemeClr>
        </a:solidFill>
        <a:ln w="12700" cap="flat" cmpd="sng" algn="ctr">
          <a:solidFill>
            <a:schemeClr val="accent2">
              <a:hueOff val="6061798"/>
              <a:satOff val="-22833"/>
              <a:lumOff val="191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87" tIns="12700" rIns="8288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46215" y="607602"/>
        <a:ext cx="751755" cy="751755"/>
      </dsp:txXfrm>
    </dsp:sp>
    <dsp:sp modelId="{489E52E7-4C1E-CB41-BCA3-AE7A9A41FD7C}">
      <dsp:nvSpPr>
        <dsp:cNvPr id="0" name=""/>
        <dsp:cNvSpPr/>
      </dsp:nvSpPr>
      <dsp:spPr>
        <a:xfrm>
          <a:off x="8356448" y="3641262"/>
          <a:ext cx="2531290" cy="72"/>
        </a:xfrm>
        <a:prstGeom prst="rect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accent2">
              <a:hueOff val="7072097"/>
              <a:satOff val="-26638"/>
              <a:lumOff val="2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C46FF-CB91-F942-9C3B-556847A5720B}">
      <dsp:nvSpPr>
        <dsp:cNvPr id="0" name=""/>
        <dsp:cNvSpPr/>
      </dsp:nvSpPr>
      <dsp:spPr>
        <a:xfrm>
          <a:off x="850" y="0"/>
          <a:ext cx="3445957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0" rIns="34038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Visual sorting activity intended for the children ages 3-6 at the CSS Early Learning Center will be able to identify one cariogenic and one noncariogenic food.</a:t>
          </a:r>
        </a:p>
      </dsp:txBody>
      <dsp:txXfrm>
        <a:off x="850" y="1426464"/>
        <a:ext cx="3445957" cy="2139696"/>
      </dsp:txXfrm>
    </dsp:sp>
    <dsp:sp modelId="{161910DC-4AE3-2D40-9C8C-353404418FF4}">
      <dsp:nvSpPr>
        <dsp:cNvPr id="0" name=""/>
        <dsp:cNvSpPr/>
      </dsp:nvSpPr>
      <dsp:spPr>
        <a:xfrm>
          <a:off x="850" y="0"/>
          <a:ext cx="3445957" cy="1426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165100" rIns="34038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0" y="0"/>
        <a:ext cx="3445957" cy="1426464"/>
      </dsp:txXfrm>
    </dsp:sp>
    <dsp:sp modelId="{2725A2A0-6A76-B848-B859-D1493B6B0D04}">
      <dsp:nvSpPr>
        <dsp:cNvPr id="0" name=""/>
        <dsp:cNvSpPr/>
      </dsp:nvSpPr>
      <dsp:spPr>
        <a:xfrm>
          <a:off x="3722485" y="0"/>
          <a:ext cx="3445957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0" rIns="34038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Children will be able to state why one reason why cariogenic and unhealthy foods are not good for their teeth.</a:t>
          </a:r>
        </a:p>
      </dsp:txBody>
      <dsp:txXfrm>
        <a:off x="3722485" y="1426464"/>
        <a:ext cx="3445957" cy="2139696"/>
      </dsp:txXfrm>
    </dsp:sp>
    <dsp:sp modelId="{CE9C8792-8C75-B642-AF79-B33510A42A04}">
      <dsp:nvSpPr>
        <dsp:cNvPr id="0" name=""/>
        <dsp:cNvSpPr/>
      </dsp:nvSpPr>
      <dsp:spPr>
        <a:xfrm>
          <a:off x="3722485" y="0"/>
          <a:ext cx="3445957" cy="1426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165100" rIns="34038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22485" y="0"/>
        <a:ext cx="3445957" cy="1426464"/>
      </dsp:txXfrm>
    </dsp:sp>
    <dsp:sp modelId="{E8AE59DE-4678-8F42-9D5F-5D9061B6A8F6}">
      <dsp:nvSpPr>
        <dsp:cNvPr id="0" name=""/>
        <dsp:cNvSpPr/>
      </dsp:nvSpPr>
      <dsp:spPr>
        <a:xfrm>
          <a:off x="7444119" y="0"/>
          <a:ext cx="3445957" cy="356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0" rIns="340384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Children will be able to list one reason why their teeth benefit from noncariogenic and healthy foods.</a:t>
          </a:r>
        </a:p>
      </dsp:txBody>
      <dsp:txXfrm>
        <a:off x="7444119" y="1426464"/>
        <a:ext cx="3445957" cy="2139696"/>
      </dsp:txXfrm>
    </dsp:sp>
    <dsp:sp modelId="{3F68CDA8-9FF5-7C43-9060-A7042284691F}">
      <dsp:nvSpPr>
        <dsp:cNvPr id="0" name=""/>
        <dsp:cNvSpPr/>
      </dsp:nvSpPr>
      <dsp:spPr>
        <a:xfrm>
          <a:off x="7444119" y="0"/>
          <a:ext cx="3445957" cy="14264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165100" rIns="34038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44119" y="0"/>
        <a:ext cx="3445957" cy="142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32472-3D3B-434B-A7FE-D50338E5CB6F}" type="datetimeFigureOut">
              <a:rPr lang="en-US" smtClean="0"/>
              <a:t>4/11/26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92EB8-48B3-5148-B778-7C6C304E5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Chrystalle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Chrystalle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Chrystalle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4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7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1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7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1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Vanessa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Vanessa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Taylor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8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Taylor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2EB8-48B3-5148-B778-7C6C304E5A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6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8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7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4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7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6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7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7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3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5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F40C3-E2F4-4ECB-D125-E30D7B0230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12" b="1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4444" y="1066800"/>
            <a:ext cx="4682990" cy="47244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8EB49-70EE-F5BD-2040-94CF58B91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818" y="1562101"/>
            <a:ext cx="3905203" cy="2738530"/>
          </a:xfrm>
        </p:spPr>
        <p:txBody>
          <a:bodyPr anchor="t">
            <a:normAutofit/>
          </a:bodyPr>
          <a:lstStyle/>
          <a:p>
            <a:r>
              <a:rPr lang="en-US" sz="4800" dirty="0"/>
              <a:t>Nutrition and Cavities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397DD-B21A-BBF2-C235-0CF4389A6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818" y="4321622"/>
            <a:ext cx="3816351" cy="9418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00" err="1"/>
              <a:t>Chrystalle</a:t>
            </a:r>
            <a:r>
              <a:rPr lang="en-US" sz="1400"/>
              <a:t> Jewell, Lindsey James, Taylor Yeoman, Vanessa Benhumea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0800000" flipV="1">
            <a:off x="305077" y="1063752"/>
            <a:ext cx="0" cy="4727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100" name="Picture 4" descr="Do nutrient-enriched foods improve human health?">
            <a:extLst>
              <a:ext uri="{FF2B5EF4-FFF2-40B4-BE49-F238E27FC236}">
                <a16:creationId xmlns:a16="http://schemas.microsoft.com/office/drawing/2014/main" id="{0A53E980-8E21-2C58-C38D-3A3790CE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20062" b="-1"/>
          <a:stretch>
            <a:fillRect/>
          </a:stretch>
        </p:blipFill>
        <p:spPr bwMode="auto">
          <a:xfrm>
            <a:off x="-4704" y="10"/>
            <a:ext cx="56967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Rectangle 4111">
            <a:extLst>
              <a:ext uri="{FF2B5EF4-FFF2-40B4-BE49-F238E27FC236}">
                <a16:creationId xmlns:a16="http://schemas.microsoft.com/office/drawing/2014/main" id="{F7017262-EEEC-4F5E-917D-A55E68A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375" y="-480370"/>
            <a:ext cx="4735963" cy="569671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BC341-1961-E4CD-6871-54AF621C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9" y="1371601"/>
            <a:ext cx="4023360" cy="26714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Nutrient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Highlights</a:t>
            </a:r>
          </a:p>
        </p:txBody>
      </p:sp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9A3EDAAA-869E-4AA2-A7CE-BF2C0259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18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0393B-3358-8E90-87CE-3263C7A4B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960" y="1031002"/>
            <a:ext cx="5288049" cy="5266922"/>
          </a:xfrm>
        </p:spPr>
        <p:txBody>
          <a:bodyPr>
            <a:normAutofit/>
          </a:bodyPr>
          <a:lstStyle/>
          <a:p>
            <a:r>
              <a:rPr lang="en-US"/>
              <a:t>Calcium &amp; Phosphorus- maintain strong teeth and jawbone</a:t>
            </a:r>
          </a:p>
          <a:p>
            <a:pPr lvl="1"/>
            <a:r>
              <a:rPr lang="en-US"/>
              <a:t>Milk, cheese, yogurt</a:t>
            </a:r>
          </a:p>
          <a:p>
            <a:r>
              <a:rPr lang="en-US"/>
              <a:t>Vitamin D- so the body can absorb calcium, mineralize bones/teeth</a:t>
            </a:r>
          </a:p>
          <a:p>
            <a:pPr lvl="1"/>
            <a:r>
              <a:rPr lang="en-US"/>
              <a:t>Milk, cereals</a:t>
            </a:r>
          </a:p>
          <a:p>
            <a:r>
              <a:rPr lang="en-US"/>
              <a:t>Vitamin C- for healthy gums</a:t>
            </a:r>
          </a:p>
          <a:p>
            <a:pPr lvl="1"/>
            <a:r>
              <a:rPr lang="en-US"/>
              <a:t>Tomatoes, melon </a:t>
            </a:r>
          </a:p>
          <a:p>
            <a:r>
              <a:rPr lang="en-US"/>
              <a:t>Vitamin A- for healthy enamel</a:t>
            </a:r>
          </a:p>
          <a:p>
            <a:pPr lvl="1"/>
            <a:r>
              <a:rPr lang="en-US"/>
              <a:t>Spinach, broccoli</a:t>
            </a:r>
          </a:p>
          <a:p>
            <a:r>
              <a:rPr lang="en-US"/>
              <a:t>Protein- helps to build/repair gum tissue</a:t>
            </a:r>
          </a:p>
          <a:p>
            <a:pPr lvl="1"/>
            <a:r>
              <a:rPr lang="en-US"/>
              <a:t>Fish, eggs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9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0D7F-A56D-1DDF-180D-0CC0023B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F538D-731C-EDAC-8BFE-F00D220FB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we eat matters when it comes to our teeth</a:t>
            </a:r>
          </a:p>
          <a:p>
            <a:r>
              <a:rPr lang="en-US"/>
              <a:t>Snacking throughout the day will have the mouth in a constant acidic state</a:t>
            </a:r>
          </a:p>
          <a:p>
            <a:r>
              <a:rPr lang="en-US"/>
              <a:t>Healthy foods benefit our mouth/teeth to strengthen enamel, support the bone around our teeth, and </a:t>
            </a:r>
            <a:r>
              <a:rPr lang="en-US" err="1"/>
              <a:t>remineralize</a:t>
            </a:r>
            <a:r>
              <a:rPr lang="en-US"/>
              <a:t> areas that are demineralized</a:t>
            </a:r>
          </a:p>
          <a:p>
            <a:r>
              <a:rPr lang="en-US"/>
              <a:t>Poor diet affects tooth development and enamel</a:t>
            </a:r>
          </a:p>
        </p:txBody>
      </p:sp>
    </p:spTree>
    <p:extLst>
      <p:ext uri="{BB962C8B-B14F-4D97-AF65-F5344CB8AC3E}">
        <p14:creationId xmlns:p14="http://schemas.microsoft.com/office/powerpoint/2010/main" val="179912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2626-9F9C-5B21-8E9D-4FB09910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 for Post Test ! </a:t>
            </a:r>
          </a:p>
        </p:txBody>
      </p:sp>
      <p:pic>
        <p:nvPicPr>
          <p:cNvPr id="4" name="Content Placeholder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8ADFCD8-8F6B-413D-7973-4CE804457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1251" y="2661278"/>
            <a:ext cx="2825121" cy="28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8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25CC-4369-E4A4-2F9F-EC852D40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33" y="1099752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en-US"/>
              <a:t>SCAN FOR PRE TEST</a:t>
            </a:r>
            <a:br>
              <a:rPr lang="en-US"/>
            </a:br>
            <a:endParaRPr lang="en-US"/>
          </a:p>
        </p:txBody>
      </p:sp>
      <p:pic>
        <p:nvPicPr>
          <p:cNvPr id="5" name="Content Placeholder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AB2FC1E-E127-C999-372C-0C6A173FE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8689" y="2626306"/>
            <a:ext cx="2979933" cy="29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9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33DE-1B90-4520-1B76-B042F962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99C26-2809-F0D2-6882-05047C008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Struggle with sensory issues</a:t>
            </a:r>
          </a:p>
          <a:p>
            <a:pPr lvl="1"/>
            <a:r>
              <a:rPr lang="en-US"/>
              <a:t>Ex; bristles from toothbrush, taste of the toothpaste</a:t>
            </a:r>
          </a:p>
          <a:p>
            <a:r>
              <a:rPr lang="en-US"/>
              <a:t>Financial issues</a:t>
            </a:r>
          </a:p>
          <a:p>
            <a:r>
              <a:rPr lang="en-US"/>
              <a:t>Not receiving oral health care at home or via dental care</a:t>
            </a:r>
          </a:p>
          <a:p>
            <a:r>
              <a:rPr lang="en-US"/>
              <a:t>85% on Medicaid</a:t>
            </a:r>
          </a:p>
          <a:p>
            <a:r>
              <a:rPr lang="en-US"/>
              <a:t>Access to cariogenic</a:t>
            </a:r>
          </a:p>
        </p:txBody>
      </p:sp>
      <p:pic>
        <p:nvPicPr>
          <p:cNvPr id="5" name="Picture 4" descr="A logo of hands holding people&#10;&#10;AI-generated content may be incorrect.">
            <a:extLst>
              <a:ext uri="{FF2B5EF4-FFF2-40B4-BE49-F238E27FC236}">
                <a16:creationId xmlns:a16="http://schemas.microsoft.com/office/drawing/2014/main" id="{AF10E69A-C8F0-7B53-7B2A-8010DE075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738" y="1997807"/>
            <a:ext cx="2862385" cy="28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9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8385B-DF58-525F-3C91-00E194E8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/>
              <a:t>Our Program Goal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CA5650-FD78-3237-D477-EBA84D5B2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695805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440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CEF0-FEDF-CC36-0390-0EFCCE75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1A3FDA-4AF5-AD08-9AE0-723205A1F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939667"/>
              </p:ext>
            </p:extLst>
          </p:nvPr>
        </p:nvGraphicFramePr>
        <p:xfrm>
          <a:off x="640080" y="2633472"/>
          <a:ext cx="10890928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803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CE0B-561C-043A-B031-83895F78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737859" cy="1097280"/>
          </a:xfrm>
        </p:spPr>
        <p:txBody>
          <a:bodyPr>
            <a:normAutofit/>
          </a:bodyPr>
          <a:lstStyle/>
          <a:p>
            <a:r>
              <a:rPr lang="en-US" sz="3700"/>
              <a:t>Nutrition &amp; the Oral Cavity</a:t>
            </a:r>
          </a:p>
        </p:txBody>
      </p:sp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F85D-4874-20F8-A422-B72107C6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737860" cy="3666980"/>
          </a:xfrm>
        </p:spPr>
        <p:txBody>
          <a:bodyPr>
            <a:normAutofit/>
          </a:bodyPr>
          <a:lstStyle/>
          <a:p>
            <a:r>
              <a:rPr lang="en-US"/>
              <a:t>A rich diet helps to support growth and development</a:t>
            </a:r>
          </a:p>
          <a:p>
            <a:r>
              <a:rPr lang="en-US"/>
              <a:t>A diet high in sugars and acids will lead to tooth decay</a:t>
            </a:r>
          </a:p>
          <a:p>
            <a:r>
              <a:rPr lang="en-US"/>
              <a:t>Reduce frequent snacking to prevent tooth decay</a:t>
            </a:r>
          </a:p>
          <a:p>
            <a:r>
              <a:rPr lang="en-US"/>
              <a:t>Visit: </a:t>
            </a:r>
            <a:r>
              <a:rPr lang="en-US">
                <a:hlinkClick r:id="" action="ppaction://hlinkshowjump?jump=previousslide"/>
              </a:rPr>
              <a:t>https://realfood.gov/</a:t>
            </a:r>
            <a:endParaRPr lang="en-US"/>
          </a:p>
          <a:p>
            <a:endParaRPr lang="en-US"/>
          </a:p>
        </p:txBody>
      </p:sp>
      <p:pic>
        <p:nvPicPr>
          <p:cNvPr id="1026" name="Picture 2" descr="New Dietary Guidelines &amp; Food Pyramid Explained | HelloFresh">
            <a:extLst>
              <a:ext uri="{FF2B5EF4-FFF2-40B4-BE49-F238E27FC236}">
                <a16:creationId xmlns:a16="http://schemas.microsoft.com/office/drawing/2014/main" id="{3BC58B54-7341-689D-B237-719167CC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5179" y="1968146"/>
            <a:ext cx="4375829" cy="433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7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E7CA-CA0E-827C-2A0A-6D0C4236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Cariogenic vs Noncariogenic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446B3-E083-26CD-291B-B4052C485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Sneaky cavity causing foods</a:t>
            </a:r>
          </a:p>
          <a:p>
            <a:pPr lvl="1"/>
            <a:r>
              <a:rPr lang="en-US" dirty="0"/>
              <a:t>Gummies, dried fruit- these are sticky and stay on the teeth longer</a:t>
            </a:r>
          </a:p>
          <a:p>
            <a:pPr lvl="1"/>
            <a:r>
              <a:rPr lang="en-US" dirty="0"/>
              <a:t>Crackers, chips, goldfish, pretzels- break down into sugars</a:t>
            </a:r>
          </a:p>
          <a:p>
            <a:pPr lvl="1"/>
            <a:r>
              <a:rPr lang="en-US" dirty="0"/>
              <a:t>Juice boxes, sports drinks, chocolate milk, soda, sweet tea- high cavity risk (constant sipping throughout the day)</a:t>
            </a:r>
          </a:p>
          <a:p>
            <a:r>
              <a:rPr lang="en-US" dirty="0"/>
              <a:t>Xylitol- stimulates secretion of saliva, antimicrobial (makes the common bacteria found in children's mouth that cause tooth decay die; S. </a:t>
            </a:r>
            <a:r>
              <a:rPr lang="en-US" dirty="0" err="1"/>
              <a:t>mutans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100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588AA-E470-FD5C-B6F7-32F14B39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657" y="1371600"/>
            <a:ext cx="5424353" cy="1097280"/>
          </a:xfrm>
        </p:spPr>
        <p:txBody>
          <a:bodyPr>
            <a:normAutofit/>
          </a:bodyPr>
          <a:lstStyle/>
          <a:p>
            <a:r>
              <a:rPr lang="en-US"/>
              <a:t>Why Frequency Matters</a:t>
            </a:r>
          </a:p>
        </p:txBody>
      </p:sp>
      <p:pic>
        <p:nvPicPr>
          <p:cNvPr id="4" name="Picture 4" descr="Want to Prevent Tooth Decay? Keep Your Mouth's pH Balanced.">
            <a:extLst>
              <a:ext uri="{FF2B5EF4-FFF2-40B4-BE49-F238E27FC236}">
                <a16:creationId xmlns:a16="http://schemas.microsoft.com/office/drawing/2014/main" id="{75346FDE-348A-6C6D-528F-E31BF335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2" b="23759"/>
          <a:stretch>
            <a:fillRect/>
          </a:stretch>
        </p:blipFill>
        <p:spPr bwMode="auto">
          <a:xfrm>
            <a:off x="-1" y="1"/>
            <a:ext cx="53035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90741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AFCD939F-D5BF-387A-F084-94339BBAC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-1" y="3429000"/>
            <a:ext cx="53035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2456-6094-4841-571D-222A8E8A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656" y="2633236"/>
            <a:ext cx="5424353" cy="3664681"/>
          </a:xfrm>
        </p:spPr>
        <p:txBody>
          <a:bodyPr>
            <a:normAutofit/>
          </a:bodyPr>
          <a:lstStyle/>
          <a:p>
            <a:r>
              <a:rPr lang="en-US"/>
              <a:t>Every time the teeth are exposed to sugar = acid attack which lasts 20-30 minutes</a:t>
            </a:r>
          </a:p>
          <a:p>
            <a:r>
              <a:rPr lang="en-US"/>
              <a:t>Frequent snacks = mouth never recovers</a:t>
            </a:r>
          </a:p>
          <a:p>
            <a:r>
              <a:rPr lang="en-US"/>
              <a:t>Enamel erosion = below 5.5 pH</a:t>
            </a:r>
          </a:p>
          <a:p>
            <a:r>
              <a:rPr lang="en-US"/>
              <a:t>Healthy mouth = 6.2 – 7.4 pH</a:t>
            </a:r>
          </a:p>
          <a:p>
            <a:r>
              <a:rPr lang="en-US"/>
              <a:t>Best time to eat these foods is during mealtimes so it neutralizes and balances pH in the mouth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1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FEDC4-FFD6-6BCF-42C2-175D2C7D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657" y="1371600"/>
            <a:ext cx="5424353" cy="1097280"/>
          </a:xfrm>
        </p:spPr>
        <p:txBody>
          <a:bodyPr>
            <a:normAutofit/>
          </a:bodyPr>
          <a:lstStyle/>
          <a:p>
            <a:r>
              <a:rPr lang="en-US"/>
              <a:t>Healthy Foods</a:t>
            </a:r>
          </a:p>
        </p:txBody>
      </p:sp>
      <p:pic>
        <p:nvPicPr>
          <p:cNvPr id="2050" name="Picture 2" descr="What is dental pulp? - Nha Khoa No.1">
            <a:extLst>
              <a:ext uri="{FF2B5EF4-FFF2-40B4-BE49-F238E27FC236}">
                <a16:creationId xmlns:a16="http://schemas.microsoft.com/office/drawing/2014/main" id="{52C378BD-857D-5542-2288-3B7117F0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39"/>
          <a:stretch>
            <a:fillRect/>
          </a:stretch>
        </p:blipFill>
        <p:spPr bwMode="auto">
          <a:xfrm>
            <a:off x="-1" y="1"/>
            <a:ext cx="53035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90741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emineralization of Teeth: Causes &amp; Fixes">
            <a:extLst>
              <a:ext uri="{FF2B5EF4-FFF2-40B4-BE49-F238E27FC236}">
                <a16:creationId xmlns:a16="http://schemas.microsoft.com/office/drawing/2014/main" id="{AB963CC0-4F76-5D14-10A0-5CDE9FE1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" r="2" b="2"/>
          <a:stretch>
            <a:fillRect/>
          </a:stretch>
        </p:blipFill>
        <p:spPr bwMode="auto">
          <a:xfrm>
            <a:off x="-1" y="3429000"/>
            <a:ext cx="53035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7FBCD-E486-C725-F835-1A70B2A58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656" y="2633236"/>
            <a:ext cx="5424353" cy="3664681"/>
          </a:xfrm>
        </p:spPr>
        <p:txBody>
          <a:bodyPr>
            <a:normAutofit lnSpcReduction="10000"/>
          </a:bodyPr>
          <a:lstStyle/>
          <a:p>
            <a:r>
              <a:rPr lang="en-US"/>
              <a:t>Strengthen enamel- cheese, milk, nuts, spinach</a:t>
            </a:r>
          </a:p>
          <a:p>
            <a:r>
              <a:rPr lang="en-US"/>
              <a:t>Support the bone that holds teeth in place- cheese, milk, nuts, spinach</a:t>
            </a:r>
          </a:p>
          <a:p>
            <a:r>
              <a:rPr lang="en-US"/>
              <a:t>Stimulate saliva, crunchy foods clean teeth- apples, carrots, cucumbers, celery</a:t>
            </a:r>
          </a:p>
          <a:p>
            <a:r>
              <a:rPr lang="en-US"/>
              <a:t>Water- fluoridated water helps </a:t>
            </a:r>
            <a:r>
              <a:rPr lang="en-US" err="1"/>
              <a:t>remineralize</a:t>
            </a:r>
            <a:r>
              <a:rPr lang="en-US"/>
              <a:t> areas on the teeth that have been demineralized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63583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Macintosh PowerPoint</Application>
  <PresentationFormat>Widescreen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Grandview Display</vt:lpstr>
      <vt:lpstr>DashVTI</vt:lpstr>
      <vt:lpstr>Nutrition and Cavities</vt:lpstr>
      <vt:lpstr>SCAN FOR PRE TEST </vt:lpstr>
      <vt:lpstr>Population Needs</vt:lpstr>
      <vt:lpstr>Our Program Goal</vt:lpstr>
      <vt:lpstr>Learning Objectives</vt:lpstr>
      <vt:lpstr>Nutrition &amp; the Oral Cavity</vt:lpstr>
      <vt:lpstr>Cariogenic vs Noncariogenic Foods</vt:lpstr>
      <vt:lpstr>Why Frequency Matters</vt:lpstr>
      <vt:lpstr>Healthy Foods</vt:lpstr>
      <vt:lpstr>Nutrient  Highlights</vt:lpstr>
      <vt:lpstr>Conclusion</vt:lpstr>
      <vt:lpstr>Scan for Post Test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 Early Learning Center</dc:title>
  <dc:creator>BenhumeaV001</dc:creator>
  <cp:lastModifiedBy>Taylor Yeoman</cp:lastModifiedBy>
  <cp:revision>5</cp:revision>
  <dcterms:created xsi:type="dcterms:W3CDTF">2026-02-20T19:09:06Z</dcterms:created>
  <dcterms:modified xsi:type="dcterms:W3CDTF">2026-04-12T02:42:54Z</dcterms:modified>
</cp:coreProperties>
</file>